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69bf54faa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69bf54faa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3b9f2a38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3b9f2a38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f69bf54faa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f69bf54faa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3b9f2a384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3b9f2a384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3b9f2a384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3b9f2a38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3b9f2a38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3b9f2a38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3b9f2a384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3b9f2a384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73b9f2a384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73b9f2a38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93b16467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93b1646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93b16467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93b16467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69bf54f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69bf54f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e93b16467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e93b16467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93b16467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93b16467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977df1c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977df1c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977df1c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e977df1c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977df1c4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977df1c4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977df1c4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977df1c4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977df1c4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977df1c4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ac292c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eac292c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ac292c5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ac292c5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ac292c5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ac292c5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3b9f2a3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3b9f2a3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ac292c51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ac292c51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73b9f2a384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73b9f2a384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3b9f2a384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3b9f2a384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3b9f2a384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3b9f2a384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3b9f2a384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3b9f2a384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3b9f2a384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3b9f2a384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3b9f2a384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3b9f2a384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73b9f2a384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73b9f2a384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833f5aed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833f5aed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73b9f2a384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73b9f2a384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f69bf54fa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f69bf54fa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991fb3b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991fb3b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a0fb22e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ea0fb22e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3b9f2a384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3b9f2a384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3b9f2a384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3b9f2a384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73b9f2a384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73b9f2a384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3b9f2a384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73b9f2a384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3d713211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f3d713211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33f5aed3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33f5aed3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73b9f2a384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73b9f2a384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3b9f2a384_1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3b9f2a384_1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73b9f2a38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73b9f2a38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a0fb22e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a0fb22e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ea0fb22e3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ea0fb22e3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833f5aed3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833f5aed3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991fb3be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e991fb3be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991fb3be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e991fb3be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e991fb3be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e991fb3be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e991fb3be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e991fb3be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9ad5ee2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9ad5ee2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自然分組指的是在資料分析的時候,資料集內部因某些特徵相似而形成的群體,這些群體是通過數據中的相似性和差異性被識別出來的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f62add743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f62add743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9ad5ee2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e9ad5ee2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f69bf54faa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f69bf54faa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3b9f2a384_1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3b9f2a384_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e9ad5ee2d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e9ad5ee2d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991fb3be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e991fb3be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e9ad5ee2d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e9ad5ee2d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e991fb3be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e991fb3be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e9ad5ee2d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e9ad5ee2d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9ad5ee2d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e9ad5ee2d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e9ad5ee2d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e9ad5ee2d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e9ad5ee2d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e9ad5ee2d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e9ad5ee2d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2e9ad5ee2d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3b9f2a38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3b9f2a38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814588a34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814588a34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e9ad5ee2d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e9ad5ee2d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e9ad5ee2d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e9ad5ee2d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8353da286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8353da286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69bf54faa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f69bf54faa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3b9f2a384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3b9f2a384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30.png"/><Relationship Id="rId6" Type="http://schemas.openxmlformats.org/officeDocument/2006/relationships/image" Target="../media/image47.png"/><Relationship Id="rId7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60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15.png"/><Relationship Id="rId5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Relationship Id="rId4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56.png"/><Relationship Id="rId5" Type="http://schemas.openxmlformats.org/officeDocument/2006/relationships/image" Target="../media/image7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Relationship Id="rId4" Type="http://schemas.openxmlformats.org/officeDocument/2006/relationships/image" Target="../media/image82.png"/><Relationship Id="rId5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Relationship Id="rId4" Type="http://schemas.openxmlformats.org/officeDocument/2006/relationships/image" Target="../media/image64.png"/><Relationship Id="rId5" Type="http://schemas.openxmlformats.org/officeDocument/2006/relationships/image" Target="../media/image77.png"/><Relationship Id="rId6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9.png"/><Relationship Id="rId4" Type="http://schemas.openxmlformats.org/officeDocument/2006/relationships/image" Target="../media/image15.png"/><Relationship Id="rId5" Type="http://schemas.openxmlformats.org/officeDocument/2006/relationships/image" Target="../media/image75.png"/><Relationship Id="rId6" Type="http://schemas.openxmlformats.org/officeDocument/2006/relationships/image" Target="../media/image6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Relationship Id="rId4" Type="http://schemas.openxmlformats.org/officeDocument/2006/relationships/image" Target="../media/image75.png"/><Relationship Id="rId5" Type="http://schemas.openxmlformats.org/officeDocument/2006/relationships/image" Target="../media/image69.png"/><Relationship Id="rId6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Relationship Id="rId4" Type="http://schemas.openxmlformats.org/officeDocument/2006/relationships/image" Target="../media/image73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5.png"/><Relationship Id="rId4" Type="http://schemas.openxmlformats.org/officeDocument/2006/relationships/image" Target="../media/image74.png"/><Relationship Id="rId5" Type="http://schemas.openxmlformats.org/officeDocument/2006/relationships/image" Target="../media/image88.png"/><Relationship Id="rId6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9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.png"/><Relationship Id="rId4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9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.png"/><Relationship Id="rId4" Type="http://schemas.openxmlformats.org/officeDocument/2006/relationships/image" Target="../media/image92.png"/><Relationship Id="rId5" Type="http://schemas.openxmlformats.org/officeDocument/2006/relationships/image" Target="../media/image86.png"/><Relationship Id="rId6" Type="http://schemas.openxmlformats.org/officeDocument/2006/relationships/image" Target="../media/image9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5.png"/><Relationship Id="rId4" Type="http://schemas.openxmlformats.org/officeDocument/2006/relationships/image" Target="../media/image9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ChatGPT</a:t>
            </a:r>
            <a:r>
              <a:rPr lang="zh-TW"/>
              <a:t>於資料分析的應用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</a:t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Code可以看到別人分享的程式碼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使用者可以分享或瀏覽別人的分析技術﹑建模和特徵工程等的過程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通過查看他人的程式碼，可以學習新的技術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996" y="1558800"/>
            <a:ext cx="1874304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113" y="1017725"/>
            <a:ext cx="673178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Discussions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Discussions使用者互相交流的平台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使用者可以提出問題﹑分享見解﹑討論策略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8000" y="1532963"/>
            <a:ext cx="1874300" cy="34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Discussions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Discussions使用者互相交流的平台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使用者可以提出問題﹑分享見解﹑討論策略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8000" y="1532963"/>
            <a:ext cx="1874300" cy="34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563" y="1017725"/>
            <a:ext cx="6788875" cy="414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kaggle介紹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1160568" y="1911126"/>
            <a:ext cx="6822900" cy="27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 rotWithShape="1">
          <a:blip r:embed="rId3">
            <a:alphaModFix/>
          </a:blip>
          <a:srcRect b="0" l="0" r="0" t="37872"/>
          <a:stretch/>
        </p:blipFill>
        <p:spPr>
          <a:xfrm>
            <a:off x="910975" y="2314974"/>
            <a:ext cx="7322025" cy="254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90136" l="0" r="0" t="0"/>
          <a:stretch/>
        </p:blipFill>
        <p:spPr>
          <a:xfrm>
            <a:off x="910975" y="1911125"/>
            <a:ext cx="7322025" cy="40384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959488" y="3869400"/>
            <a:ext cx="7149000" cy="104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8520600" cy="22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搜尋列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可以輸入感興趣的關鍵字或是通過標籤進行搜索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4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登入帳號才可以下載資料集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98" y="1628050"/>
            <a:ext cx="570031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/>
        </p:nvSpPr>
        <p:spPr>
          <a:xfrm>
            <a:off x="4899729" y="1628050"/>
            <a:ext cx="1148100" cy="31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1525" y="1804125"/>
            <a:ext cx="2380775" cy="30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選擇資料集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50" y="1017725"/>
            <a:ext cx="646170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/>
          <p:nvPr/>
        </p:nvSpPr>
        <p:spPr>
          <a:xfrm>
            <a:off x="4742449" y="3326825"/>
            <a:ext cx="1455000" cy="158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觀察</a:t>
            </a:r>
            <a:r>
              <a:rPr lang="zh-TW"/>
              <a:t>資料集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88" y="1017725"/>
            <a:ext cx="649242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1738152" y="2571750"/>
            <a:ext cx="4451400" cy="252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4726675" y="2139175"/>
            <a:ext cx="13998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資料集的描述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175" y="1017725"/>
            <a:ext cx="582965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</a:t>
            </a:r>
            <a:r>
              <a:rPr lang="zh-TW"/>
              <a:t>資料集</a:t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6852951" y="1017725"/>
            <a:ext cx="332400" cy="30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825" y="1099663"/>
            <a:ext cx="591634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/>
          <p:nvPr/>
        </p:nvSpPr>
        <p:spPr>
          <a:xfrm>
            <a:off x="5512677" y="1948650"/>
            <a:ext cx="1940400" cy="24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638" y="1069925"/>
            <a:ext cx="580472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/>
          <p:nvPr/>
        </p:nvSpPr>
        <p:spPr>
          <a:xfrm>
            <a:off x="2254675" y="2823950"/>
            <a:ext cx="1052400" cy="38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Kaggle </a:t>
            </a:r>
            <a:r>
              <a:rPr lang="zh-TW"/>
              <a:t>介紹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</a:t>
            </a:r>
            <a:endParaRPr/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450" y="1145050"/>
            <a:ext cx="582110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5574075" y="3312450"/>
            <a:ext cx="1052400" cy="38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1406050"/>
            <a:ext cx="541020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875" y="4227125"/>
            <a:ext cx="58102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/>
        </p:nvSpPr>
        <p:spPr>
          <a:xfrm>
            <a:off x="3137700" y="3617250"/>
            <a:ext cx="28686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成功下載個人的kaggle API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</a:t>
            </a:r>
            <a:endParaRPr/>
          </a:p>
        </p:txBody>
      </p:sp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38" y="1107475"/>
            <a:ext cx="582404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4"/>
          <p:cNvSpPr/>
          <p:nvPr/>
        </p:nvSpPr>
        <p:spPr>
          <a:xfrm>
            <a:off x="4438238" y="2725900"/>
            <a:ext cx="1528200" cy="28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6347163" y="3628000"/>
            <a:ext cx="246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kaggle datasets download -d sahilprajapati143/retail-analysis-large-dataset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214" name="Google Shape;214;p34"/>
          <p:cNvCxnSpPr>
            <a:stCxn id="212" idx="3"/>
            <a:endCxn id="213" idx="0"/>
          </p:cNvCxnSpPr>
          <p:nvPr/>
        </p:nvCxnSpPr>
        <p:spPr>
          <a:xfrm>
            <a:off x="5966438" y="2870050"/>
            <a:ext cx="1611000" cy="758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2052575" y="1155525"/>
            <a:ext cx="938645" cy="37590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 txBox="1"/>
          <p:nvPr/>
        </p:nvSpPr>
        <p:spPr>
          <a:xfrm>
            <a:off x="4408750" y="2797800"/>
            <a:ext cx="3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下載好通常是zip檔，所以要解壓縮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975" y="1669225"/>
            <a:ext cx="525780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975" y="317925"/>
            <a:ext cx="523875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6"/>
          <p:cNvSpPr txBox="1"/>
          <p:nvPr/>
        </p:nvSpPr>
        <p:spPr>
          <a:xfrm>
            <a:off x="339325" y="520475"/>
            <a:ext cx="324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C4F53"/>
                </a:solidFill>
                <a:highlight>
                  <a:srgbClr val="FFFFFF"/>
                </a:highlight>
              </a:rPr>
              <a:t>1.Install kaggle package</a:t>
            </a:r>
            <a:endParaRPr sz="1800"/>
          </a:p>
        </p:txBody>
      </p:sp>
      <p:pic>
        <p:nvPicPr>
          <p:cNvPr id="229" name="Google Shape;229;p36"/>
          <p:cNvPicPr preferRelativeResize="0"/>
          <p:nvPr/>
        </p:nvPicPr>
        <p:blipFill rotWithShape="1">
          <a:blip r:embed="rId4">
            <a:alphaModFix/>
          </a:blip>
          <a:srcRect b="0" l="704" r="0" t="0"/>
          <a:stretch/>
        </p:blipFill>
        <p:spPr>
          <a:xfrm>
            <a:off x="3096475" y="1262175"/>
            <a:ext cx="5303726" cy="164523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366475" y="1853925"/>
            <a:ext cx="31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C4F53"/>
                </a:solidFill>
                <a:highlight>
                  <a:srgbClr val="FFFFFF"/>
                </a:highlight>
              </a:rPr>
              <a:t>2.Upload kaggle API key</a:t>
            </a:r>
            <a:endParaRPr sz="1800"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8975" y="2984875"/>
            <a:ext cx="5238750" cy="202741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/>
        </p:nvSpPr>
        <p:spPr>
          <a:xfrm>
            <a:off x="366475" y="3767760"/>
            <a:ext cx="273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C4F53"/>
                </a:solidFill>
                <a:highlight>
                  <a:srgbClr val="FFFFFF"/>
                </a:highlight>
              </a:rPr>
              <a:t>3.Download dataset and unzip dataset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000" y="1653100"/>
            <a:ext cx="6109975" cy="20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813" y="4329400"/>
            <a:ext cx="5848350" cy="2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/>
          <p:nvPr/>
        </p:nvSpPr>
        <p:spPr>
          <a:xfrm>
            <a:off x="1944181" y="3168775"/>
            <a:ext cx="728700" cy="327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/>
        </p:nvSpPr>
        <p:spPr>
          <a:xfrm>
            <a:off x="1739775" y="3859275"/>
            <a:ext cx="24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選擇剛剛下載的API key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2" name="Google Shape;242;p37"/>
          <p:cNvSpPr txBox="1"/>
          <p:nvPr/>
        </p:nvSpPr>
        <p:spPr>
          <a:xfrm>
            <a:off x="560725" y="1017725"/>
            <a:ext cx="31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C4F53"/>
                </a:solidFill>
                <a:highlight>
                  <a:srgbClr val="FFFFFF"/>
                </a:highlight>
              </a:rPr>
              <a:t>2.Upload kaggle API key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</a:t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00" y="1462200"/>
            <a:ext cx="8394201" cy="31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374900" y="1017725"/>
            <a:ext cx="41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4C4F53"/>
                </a:solidFill>
                <a:highlight>
                  <a:srgbClr val="FFFFFF"/>
                </a:highlight>
              </a:rPr>
              <a:t>3.Download dataset and unzip dataset</a:t>
            </a:r>
            <a:endParaRPr sz="1800"/>
          </a:p>
        </p:txBody>
      </p:sp>
      <p:sp>
        <p:nvSpPr>
          <p:cNvPr id="250" name="Google Shape;250;p38"/>
          <p:cNvSpPr/>
          <p:nvPr/>
        </p:nvSpPr>
        <p:spPr>
          <a:xfrm>
            <a:off x="483488" y="2900200"/>
            <a:ext cx="1528200" cy="28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下載資料集(From TA Github)</a:t>
            </a:r>
            <a:endParaRPr/>
          </a:p>
        </p:txBody>
      </p:sp>
      <p:sp>
        <p:nvSpPr>
          <p:cNvPr id="256" name="Google Shape;256;p39"/>
          <p:cNvSpPr txBox="1"/>
          <p:nvPr/>
        </p:nvSpPr>
        <p:spPr>
          <a:xfrm>
            <a:off x="4073600" y="550475"/>
            <a:ext cx="471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https://github.com/p595939247/data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875" y="1643750"/>
            <a:ext cx="7414236" cy="31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/>
          <p:nvPr/>
        </p:nvSpPr>
        <p:spPr>
          <a:xfrm>
            <a:off x="7341600" y="2241425"/>
            <a:ext cx="937500" cy="36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9"/>
          <p:cNvSpPr txBox="1"/>
          <p:nvPr/>
        </p:nvSpPr>
        <p:spPr>
          <a:xfrm>
            <a:off x="2212638" y="1365425"/>
            <a:ext cx="471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Github下載會比較快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下載資料集(</a:t>
            </a:r>
            <a:r>
              <a:rPr lang="zh-TW"/>
              <a:t>From TA Github</a:t>
            </a:r>
            <a:r>
              <a:rPr lang="zh-TW"/>
              <a:t>)</a:t>
            </a:r>
            <a:endParaRPr/>
          </a:p>
        </p:txBody>
      </p:sp>
      <p:pic>
        <p:nvPicPr>
          <p:cNvPr id="265" name="Google Shape;2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500" y="1643750"/>
            <a:ext cx="6576991" cy="31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/>
          <p:nvPr/>
        </p:nvSpPr>
        <p:spPr>
          <a:xfrm>
            <a:off x="7420225" y="3452575"/>
            <a:ext cx="294900" cy="29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 txBox="1"/>
          <p:nvPr/>
        </p:nvSpPr>
        <p:spPr>
          <a:xfrm>
            <a:off x="7860500" y="3417175"/>
            <a:ext cx="672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複製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下載資料集(</a:t>
            </a:r>
            <a:r>
              <a:rPr lang="zh-TW"/>
              <a:t>From TA Github</a:t>
            </a:r>
            <a:r>
              <a:rPr lang="zh-TW"/>
              <a:t>)</a:t>
            </a:r>
            <a:endParaRPr/>
          </a:p>
        </p:txBody>
      </p:sp>
      <p:pic>
        <p:nvPicPr>
          <p:cNvPr id="273" name="Google Shape;273;p41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1955450" y="1112200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675" y="2228650"/>
            <a:ext cx="2192528" cy="27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00" y="2228650"/>
            <a:ext cx="5291257" cy="27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 rotWithShape="1">
          <a:blip r:embed="rId6">
            <a:alphaModFix/>
          </a:blip>
          <a:srcRect b="8165" l="0" r="0" t="12248"/>
          <a:stretch/>
        </p:blipFill>
        <p:spPr>
          <a:xfrm>
            <a:off x="372600" y="1835075"/>
            <a:ext cx="446550" cy="3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1238" y="1434350"/>
            <a:ext cx="45815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Competitions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kaggle為</a:t>
            </a:r>
            <a:r>
              <a:rPr lang="zh-TW">
                <a:solidFill>
                  <a:schemeClr val="dk1"/>
                </a:solidFill>
              </a:rPr>
              <a:t>一個資料科學社群，隨時都有各種資料分析的比賽正在進行。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比賽有多種不同的類別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Featured Competitions - 高獎金的比賽，通常有較複雜的問題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Getting Started Competitions - 針對初學者設計的比賽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Research </a:t>
            </a:r>
            <a:r>
              <a:rPr lang="zh-TW">
                <a:solidFill>
                  <a:schemeClr val="dk1"/>
                </a:solidFill>
              </a:rPr>
              <a:t>Competitions - 研究導向的比賽，如醫療影像分析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Community Competitions - 題材廣泛，鼓勵創新和多樣性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Playground Competitions - 主要用於實驗和練習，問題相對簡單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899" y="1590350"/>
            <a:ext cx="185640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下載資料集(</a:t>
            </a:r>
            <a:r>
              <a:rPr lang="zh-TW"/>
              <a:t>From TA Github</a:t>
            </a:r>
            <a:r>
              <a:rPr lang="zh-TW"/>
              <a:t>)</a:t>
            </a:r>
            <a:endParaRPr/>
          </a:p>
        </p:txBody>
      </p:sp>
      <p:pic>
        <p:nvPicPr>
          <p:cNvPr id="283" name="Google Shape;283;p42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1955450" y="1112200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38" y="2411800"/>
            <a:ext cx="6402474" cy="24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2162" y="2242075"/>
            <a:ext cx="2039694" cy="27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6900" y="1434350"/>
            <a:ext cx="52387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775" y="1302675"/>
            <a:ext cx="42481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讀取資料集</a:t>
            </a:r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 rotWithShape="1">
          <a:blip r:embed="rId4">
            <a:alphaModFix/>
          </a:blip>
          <a:srcRect b="58713" l="0" r="89016" t="0"/>
          <a:stretch/>
        </p:blipFill>
        <p:spPr>
          <a:xfrm>
            <a:off x="4275525" y="876050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3"/>
          <p:cNvPicPr preferRelativeResize="0"/>
          <p:nvPr/>
        </p:nvPicPr>
        <p:blipFill rotWithShape="1">
          <a:blip r:embed="rId5">
            <a:alphaModFix/>
          </a:blip>
          <a:srcRect b="8165" l="0" r="0" t="12248"/>
          <a:stretch/>
        </p:blipFill>
        <p:spPr>
          <a:xfrm>
            <a:off x="3984300" y="2125425"/>
            <a:ext cx="446550" cy="3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250" y="1131275"/>
            <a:ext cx="3419125" cy="36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8675" y="2638500"/>
            <a:ext cx="4594281" cy="19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3"/>
          <p:cNvSpPr/>
          <p:nvPr/>
        </p:nvSpPr>
        <p:spPr>
          <a:xfrm>
            <a:off x="1899153" y="3781025"/>
            <a:ext cx="1913100" cy="28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3"/>
          <p:cNvSpPr/>
          <p:nvPr/>
        </p:nvSpPr>
        <p:spPr>
          <a:xfrm>
            <a:off x="5620877" y="1474950"/>
            <a:ext cx="2186100" cy="20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4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2645575" y="397888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300" y="1572312"/>
            <a:ext cx="4833398" cy="2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9475" y="720025"/>
            <a:ext cx="266700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300" y="661263"/>
            <a:ext cx="602538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5"/>
          <p:cNvSpPr/>
          <p:nvPr/>
        </p:nvSpPr>
        <p:spPr>
          <a:xfrm>
            <a:off x="3130767" y="2523511"/>
            <a:ext cx="2450400" cy="195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5"/>
          <p:cNvSpPr txBox="1"/>
          <p:nvPr/>
        </p:nvSpPr>
        <p:spPr>
          <a:xfrm>
            <a:off x="4439738" y="2173104"/>
            <a:ext cx="2148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有敘述每筆資料集的解釋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可以做的分析</a:t>
            </a:r>
            <a:endParaRPr/>
          </a:p>
        </p:txBody>
      </p:sp>
      <p:sp>
        <p:nvSpPr>
          <p:cNvPr id="318" name="Google Shape;318;p46"/>
          <p:cNvSpPr txBox="1"/>
          <p:nvPr>
            <p:ph idx="1" type="body"/>
          </p:nvPr>
        </p:nvSpPr>
        <p:spPr>
          <a:xfrm>
            <a:off x="311700" y="1152475"/>
            <a:ext cx="8520600" cy="22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基於人口統計、購買行為和回饋的客戶細分分析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分析不同時間段（如季度、月份）的銷售趨勢，找出銷售高峰和低谷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對比不同產品或產品類別的銷售績效，找出暢銷品和滯銷品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分析不同地理區域的銷售數據，找出區域差異和潛在市場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分析促銷活動對銷售的影響，評估不同促銷策略的效果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分析產品的進銷存數據，優化存貨管理，減少缺貨和積壓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19" name="Google Shape;319;p46"/>
          <p:cNvSpPr txBox="1"/>
          <p:nvPr/>
        </p:nvSpPr>
        <p:spPr>
          <a:xfrm>
            <a:off x="1892250" y="3412375"/>
            <a:ext cx="53595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或是詢問ChatGPT，並根據資料集的內容找一個適合的標題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0" name="Google Shape;3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4002025"/>
            <a:ext cx="449580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/>
          <p:nvPr/>
        </p:nvSpPr>
        <p:spPr>
          <a:xfrm>
            <a:off x="1556425" y="1865325"/>
            <a:ext cx="1212300" cy="25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1556425" y="2140475"/>
            <a:ext cx="755700" cy="1295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7"/>
          <p:cNvSpPr/>
          <p:nvPr/>
        </p:nvSpPr>
        <p:spPr>
          <a:xfrm>
            <a:off x="1556425" y="3493575"/>
            <a:ext cx="755700" cy="9654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7"/>
          <p:cNvSpPr txBox="1"/>
          <p:nvPr>
            <p:ph idx="1" type="body"/>
          </p:nvPr>
        </p:nvSpPr>
        <p:spPr>
          <a:xfrm>
            <a:off x="616500" y="1472625"/>
            <a:ext cx="2404200" cy="3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人口統計資料</a:t>
            </a:r>
            <a:endParaRPr sz="15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Customer_ID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Name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Email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Phone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Country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Age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Gender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income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47"/>
          <p:cNvSpPr/>
          <p:nvPr/>
        </p:nvSpPr>
        <p:spPr>
          <a:xfrm>
            <a:off x="5579775" y="1904850"/>
            <a:ext cx="1330500" cy="3144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5596925" y="2296138"/>
            <a:ext cx="591000" cy="2520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7"/>
          <p:cNvSpPr/>
          <p:nvPr/>
        </p:nvSpPr>
        <p:spPr>
          <a:xfrm>
            <a:off x="5596925" y="2625038"/>
            <a:ext cx="1393800" cy="25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7"/>
          <p:cNvSpPr/>
          <p:nvPr/>
        </p:nvSpPr>
        <p:spPr>
          <a:xfrm>
            <a:off x="5579775" y="2919075"/>
            <a:ext cx="1528500" cy="6354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7"/>
          <p:cNvSpPr/>
          <p:nvPr/>
        </p:nvSpPr>
        <p:spPr>
          <a:xfrm>
            <a:off x="5579775" y="3596500"/>
            <a:ext cx="1528500" cy="572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7"/>
          <p:cNvSpPr txBox="1"/>
          <p:nvPr>
            <p:ph idx="1" type="body"/>
          </p:nvPr>
        </p:nvSpPr>
        <p:spPr>
          <a:xfrm>
            <a:off x="4619125" y="1566475"/>
            <a:ext cx="2788500" cy="3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購買行為</a:t>
            </a:r>
            <a:endParaRPr sz="15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Transaction</a:t>
            </a:r>
            <a:r>
              <a:rPr lang="zh-TW">
                <a:solidFill>
                  <a:schemeClr val="dk1"/>
                </a:solidFill>
              </a:rPr>
              <a:t>_ID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Date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Total_Amount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Product_Category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Product_Brand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Feedback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Ratings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5" name="Google Shape;33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需要哪些屬性</a:t>
            </a:r>
            <a:endParaRPr/>
          </a:p>
        </p:txBody>
      </p:sp>
      <p:sp>
        <p:nvSpPr>
          <p:cNvPr id="336" name="Google Shape;336;p47"/>
          <p:cNvSpPr txBox="1"/>
          <p:nvPr>
            <p:ph idx="1" type="body"/>
          </p:nvPr>
        </p:nvSpPr>
        <p:spPr>
          <a:xfrm>
            <a:off x="311700" y="1152475"/>
            <a:ext cx="85206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基於人口統計、購買行為和回饋的進一步分析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37" name="Google Shape;337;p47"/>
          <p:cNvSpPr txBox="1"/>
          <p:nvPr>
            <p:ph idx="1" type="body"/>
          </p:nvPr>
        </p:nvSpPr>
        <p:spPr>
          <a:xfrm>
            <a:off x="2768725" y="1784325"/>
            <a:ext cx="13938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935"/>
              <a:buNone/>
            </a:pPr>
            <a:r>
              <a:rPr lang="zh-TW" sz="1300">
                <a:solidFill>
                  <a:srgbClr val="000000"/>
                </a:solidFill>
              </a:rPr>
              <a:t>客戶唯一識別碼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2312125" y="2544050"/>
            <a:ext cx="13938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935"/>
              <a:buNone/>
            </a:pPr>
            <a:r>
              <a:rPr lang="zh-TW" sz="1300">
                <a:solidFill>
                  <a:srgbClr val="000000"/>
                </a:solidFill>
              </a:rPr>
              <a:t>客戶的聯絡資料和位置詳細資訊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39" name="Google Shape;339;p47"/>
          <p:cNvSpPr txBox="1"/>
          <p:nvPr>
            <p:ph idx="1" type="body"/>
          </p:nvPr>
        </p:nvSpPr>
        <p:spPr>
          <a:xfrm>
            <a:off x="2312125" y="3769275"/>
            <a:ext cx="13938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935"/>
              <a:buNone/>
            </a:pPr>
            <a:r>
              <a:rPr lang="zh-TW" sz="1300">
                <a:solidFill>
                  <a:srgbClr val="000000"/>
                </a:solidFill>
              </a:rPr>
              <a:t>對客戶進行分類的人口統計資訊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6910275" y="1913650"/>
            <a:ext cx="1748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935"/>
              <a:buNone/>
            </a:pPr>
            <a:r>
              <a:rPr lang="zh-TW" sz="1300">
                <a:solidFill>
                  <a:srgbClr val="000000"/>
                </a:solidFill>
              </a:rPr>
              <a:t>每筆交易唯一識別碼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41" name="Google Shape;341;p47"/>
          <p:cNvSpPr txBox="1"/>
          <p:nvPr>
            <p:ph idx="1" type="body"/>
          </p:nvPr>
        </p:nvSpPr>
        <p:spPr>
          <a:xfrm>
            <a:off x="6170775" y="2208125"/>
            <a:ext cx="8745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935"/>
              <a:buNone/>
            </a:pPr>
            <a:r>
              <a:rPr lang="zh-TW" sz="1300">
                <a:solidFill>
                  <a:srgbClr val="000000"/>
                </a:solidFill>
              </a:rPr>
              <a:t>交易時間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42" name="Google Shape;342;p47"/>
          <p:cNvSpPr txBox="1"/>
          <p:nvPr>
            <p:ph idx="1" type="body"/>
          </p:nvPr>
        </p:nvSpPr>
        <p:spPr>
          <a:xfrm>
            <a:off x="7108275" y="3029775"/>
            <a:ext cx="12123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935"/>
              <a:buNone/>
            </a:pPr>
            <a:r>
              <a:rPr lang="zh-TW" sz="1300">
                <a:solidFill>
                  <a:srgbClr val="000000"/>
                </a:solidFill>
              </a:rPr>
              <a:t>購買的產品     詳細資訊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6990725" y="2541750"/>
            <a:ext cx="15285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935"/>
              <a:buNone/>
            </a:pPr>
            <a:r>
              <a:rPr lang="zh-TW" sz="1300">
                <a:solidFill>
                  <a:srgbClr val="000000"/>
                </a:solidFill>
              </a:rPr>
              <a:t>客戶</a:t>
            </a:r>
            <a:r>
              <a:rPr lang="zh-TW" sz="1300">
                <a:solidFill>
                  <a:srgbClr val="000000"/>
                </a:solidFill>
              </a:rPr>
              <a:t>花費</a:t>
            </a:r>
            <a:r>
              <a:rPr lang="zh-TW" sz="1300">
                <a:solidFill>
                  <a:srgbClr val="000000"/>
                </a:solidFill>
              </a:rPr>
              <a:t>的</a:t>
            </a:r>
            <a:r>
              <a:rPr lang="zh-TW" sz="1300">
                <a:solidFill>
                  <a:srgbClr val="000000"/>
                </a:solidFill>
              </a:rPr>
              <a:t>總金額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7108275" y="3675850"/>
            <a:ext cx="1559100" cy="41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935"/>
              <a:buNone/>
            </a:pPr>
            <a:r>
              <a:rPr lang="zh-TW" sz="1300">
                <a:solidFill>
                  <a:srgbClr val="000000"/>
                </a:solidFill>
              </a:rPr>
              <a:t>客戶的回饋﹑評級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資料預處理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4270550" y="547613"/>
            <a:ext cx="792450" cy="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>
            <p:ph idx="1" type="body"/>
          </p:nvPr>
        </p:nvSpPr>
        <p:spPr>
          <a:xfrm>
            <a:off x="311700" y="1193875"/>
            <a:ext cx="38994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刪除不必要的特徵或選擇要的特徵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17875"/>
            <a:ext cx="8579613" cy="287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8" y="869750"/>
            <a:ext cx="4225808" cy="10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50" y="831900"/>
            <a:ext cx="611505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9"/>
          <p:cNvSpPr/>
          <p:nvPr/>
        </p:nvSpPr>
        <p:spPr>
          <a:xfrm>
            <a:off x="5195325" y="783050"/>
            <a:ext cx="1211100" cy="292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274" y="480188"/>
            <a:ext cx="1843250" cy="39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9"/>
          <p:cNvSpPr/>
          <p:nvPr/>
        </p:nvSpPr>
        <p:spPr>
          <a:xfrm>
            <a:off x="6766343" y="2487514"/>
            <a:ext cx="1843200" cy="193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9"/>
          <p:cNvSpPr txBox="1"/>
          <p:nvPr/>
        </p:nvSpPr>
        <p:spPr>
          <a:xfrm>
            <a:off x="5656700" y="271050"/>
            <a:ext cx="903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Why?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50" y="831900"/>
            <a:ext cx="6115050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0"/>
          <p:cNvSpPr/>
          <p:nvPr/>
        </p:nvSpPr>
        <p:spPr>
          <a:xfrm>
            <a:off x="5195325" y="783050"/>
            <a:ext cx="1211100" cy="292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274" y="480188"/>
            <a:ext cx="1843250" cy="39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0"/>
          <p:cNvSpPr/>
          <p:nvPr/>
        </p:nvSpPr>
        <p:spPr>
          <a:xfrm>
            <a:off x="6766343" y="2487514"/>
            <a:ext cx="1843200" cy="193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0"/>
          <p:cNvSpPr txBox="1"/>
          <p:nvPr/>
        </p:nvSpPr>
        <p:spPr>
          <a:xfrm>
            <a:off x="5656700" y="271050"/>
            <a:ext cx="9033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Why?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72" name="Google Shape;372;p50"/>
          <p:cNvSpPr txBox="1"/>
          <p:nvPr>
            <p:ph idx="1" type="body"/>
          </p:nvPr>
        </p:nvSpPr>
        <p:spPr>
          <a:xfrm>
            <a:off x="221950" y="4029750"/>
            <a:ext cx="8520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pandas讀取csv檔案時，他會嘗試判斷每一列的資料類型。</a:t>
            </a:r>
            <a:endParaRPr sz="17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如果電話號碼儲存為</a:t>
            </a:r>
            <a:r>
              <a:rPr lang="zh-TW" sz="1700">
                <a:solidFill>
                  <a:srgbClr val="FF0000"/>
                </a:solidFill>
              </a:rPr>
              <a:t>數值(int﹑float)</a:t>
            </a:r>
            <a:r>
              <a:rPr lang="zh-TW" sz="1700">
                <a:solidFill>
                  <a:schemeClr val="dk1"/>
                </a:solidFill>
              </a:rPr>
              <a:t>，pandas會將它們用科學記號表達。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02656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1"/>
          <p:cNvSpPr/>
          <p:nvPr/>
        </p:nvSpPr>
        <p:spPr>
          <a:xfrm>
            <a:off x="8729800" y="2424250"/>
            <a:ext cx="261900" cy="23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1"/>
          <p:cNvSpPr txBox="1"/>
          <p:nvPr/>
        </p:nvSpPr>
        <p:spPr>
          <a:xfrm>
            <a:off x="5186275" y="4416525"/>
            <a:ext cx="39174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Colab內建可以轉換成交互式表格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380" name="Google Shape;380;p51"/>
          <p:cNvCxnSpPr/>
          <p:nvPr/>
        </p:nvCxnSpPr>
        <p:spPr>
          <a:xfrm flipH="1">
            <a:off x="8855650" y="2658250"/>
            <a:ext cx="5100" cy="171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5899" y="1590350"/>
            <a:ext cx="185640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Competitions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kaggle為一個資料科學社群，隨時都有各種資料分析的比賽正在進行。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比賽有多種不同的類別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Featured Competitions - 高獎金的比賽，通常有較複雜的問題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Getting Started Competitions - 針對初學者設計的比賽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Research Competitions - 研究導向的比賽，如醫療影像分析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Community Competitions - 題材廣泛，鼓勵創新和多樣性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Playground Competitions - 主要用於實驗和練習，問題相對簡單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724" y="1017725"/>
            <a:ext cx="6874546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285664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/>
          <p:nvPr/>
        </p:nvSpPr>
        <p:spPr>
          <a:xfrm>
            <a:off x="3452625" y="2571750"/>
            <a:ext cx="652800" cy="140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2"/>
          <p:cNvSpPr txBox="1"/>
          <p:nvPr/>
        </p:nvSpPr>
        <p:spPr>
          <a:xfrm>
            <a:off x="2613300" y="4130250"/>
            <a:ext cx="39174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所有資料會被完整的呈現出來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075" y="1094075"/>
            <a:ext cx="66798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3"/>
          <p:cNvSpPr/>
          <p:nvPr/>
        </p:nvSpPr>
        <p:spPr>
          <a:xfrm>
            <a:off x="7164600" y="1094075"/>
            <a:ext cx="459900" cy="26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3"/>
          <p:cNvSpPr txBox="1"/>
          <p:nvPr/>
        </p:nvSpPr>
        <p:spPr>
          <a:xfrm>
            <a:off x="4833200" y="534400"/>
            <a:ext cx="39174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篩選器可以搜尋要的資料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</a:t>
            </a:r>
            <a:r>
              <a:rPr lang="zh-TW"/>
              <a:t>缺失的值</a:t>
            </a:r>
            <a:endParaRPr/>
          </a:p>
        </p:txBody>
      </p:sp>
      <p:sp>
        <p:nvSpPr>
          <p:cNvPr id="400" name="Google Shape;400;p54"/>
          <p:cNvSpPr txBox="1"/>
          <p:nvPr>
            <p:ph idx="1" type="body"/>
          </p:nvPr>
        </p:nvSpPr>
        <p:spPr>
          <a:xfrm>
            <a:off x="311700" y="1152475"/>
            <a:ext cx="44691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查看資料數據是否存在缺失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01" name="Google Shape;401;p54"/>
          <p:cNvPicPr preferRelativeResize="0"/>
          <p:nvPr/>
        </p:nvPicPr>
        <p:blipFill rotWithShape="1">
          <a:blip r:embed="rId3">
            <a:alphaModFix/>
          </a:blip>
          <a:srcRect b="24975" l="0" r="0" t="0"/>
          <a:stretch/>
        </p:blipFill>
        <p:spPr>
          <a:xfrm>
            <a:off x="4862375" y="1199350"/>
            <a:ext cx="3427924" cy="25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4"/>
          <p:cNvSpPr/>
          <p:nvPr/>
        </p:nvSpPr>
        <p:spPr>
          <a:xfrm>
            <a:off x="5217875" y="1578550"/>
            <a:ext cx="822600" cy="238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5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2859900" y="706112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625" y="2803375"/>
            <a:ext cx="5679150" cy="15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25" y="1726700"/>
            <a:ext cx="2106225" cy="31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6125" y="1028250"/>
            <a:ext cx="5186851" cy="77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</a:t>
            </a:r>
            <a:r>
              <a:rPr lang="zh-TW"/>
              <a:t>轉為數值</a:t>
            </a:r>
            <a:endParaRPr/>
          </a:p>
        </p:txBody>
      </p:sp>
      <p:sp>
        <p:nvSpPr>
          <p:cNvPr id="416" name="Google Shape;416;p56"/>
          <p:cNvSpPr txBox="1"/>
          <p:nvPr>
            <p:ph idx="1" type="body"/>
          </p:nvPr>
        </p:nvSpPr>
        <p:spPr>
          <a:xfrm>
            <a:off x="311700" y="1152475"/>
            <a:ext cx="41532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對分類</a:t>
            </a:r>
            <a:r>
              <a:rPr lang="zh-TW" sz="1700">
                <a:solidFill>
                  <a:schemeClr val="dk1"/>
                </a:solidFill>
              </a:rPr>
              <a:t>特徵轉換為機器可讀的數值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找需要</a:t>
            </a:r>
            <a:r>
              <a:rPr lang="zh-TW" sz="1700">
                <a:solidFill>
                  <a:schemeClr val="dk1"/>
                </a:solidFill>
              </a:rPr>
              <a:t>轉換</a:t>
            </a:r>
            <a:r>
              <a:rPr lang="zh-TW" sz="1700">
                <a:solidFill>
                  <a:schemeClr val="dk1"/>
                </a:solidFill>
              </a:rPr>
              <a:t>的</a:t>
            </a:r>
            <a:r>
              <a:rPr lang="zh-TW" sz="1700">
                <a:solidFill>
                  <a:schemeClr val="dk1"/>
                </a:solidFill>
              </a:rPr>
              <a:t>特徵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17" name="Google Shape;4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875" y="661263"/>
            <a:ext cx="345631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6"/>
          <p:cNvSpPr txBox="1"/>
          <p:nvPr/>
        </p:nvSpPr>
        <p:spPr>
          <a:xfrm>
            <a:off x="803300" y="3606300"/>
            <a:ext cx="34563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例如:收入(Income)有</a:t>
            </a:r>
            <a:r>
              <a:rPr b="1" lang="zh-TW" sz="1800">
                <a:solidFill>
                  <a:srgbClr val="FF0000"/>
                </a:solidFill>
              </a:rPr>
              <a:t>低﹑中﹑高</a:t>
            </a:r>
            <a:r>
              <a:rPr lang="zh-TW" sz="1800">
                <a:solidFill>
                  <a:schemeClr val="dk1"/>
                </a:solidFill>
              </a:rPr>
              <a:t>分別用</a:t>
            </a:r>
            <a:r>
              <a:rPr b="1" lang="zh-TW" sz="1800">
                <a:solidFill>
                  <a:srgbClr val="FF0000"/>
                </a:solidFill>
              </a:rPr>
              <a:t>0﹑1﹑2</a:t>
            </a:r>
            <a:r>
              <a:rPr lang="zh-TW" sz="1800">
                <a:solidFill>
                  <a:schemeClr val="dk1"/>
                </a:solidFill>
              </a:rPr>
              <a:t>來表示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19" name="Google Shape;419;p56"/>
          <p:cNvSpPr/>
          <p:nvPr/>
        </p:nvSpPr>
        <p:spPr>
          <a:xfrm>
            <a:off x="4317050" y="3011775"/>
            <a:ext cx="3730800" cy="21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6"/>
          <p:cNvSpPr/>
          <p:nvPr/>
        </p:nvSpPr>
        <p:spPr>
          <a:xfrm>
            <a:off x="4402225" y="575625"/>
            <a:ext cx="1178400" cy="50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6"/>
          <p:cNvSpPr txBox="1"/>
          <p:nvPr/>
        </p:nvSpPr>
        <p:spPr>
          <a:xfrm>
            <a:off x="4402225" y="302550"/>
            <a:ext cx="3645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dataframe加上.info()查看資訊</a:t>
            </a:r>
            <a:endParaRPr sz="1800">
              <a:solidFill>
                <a:srgbClr val="FF0000"/>
              </a:solidFill>
            </a:endParaRPr>
          </a:p>
        </p:txBody>
      </p:sp>
      <p:pic>
        <p:nvPicPr>
          <p:cNvPr id="422" name="Google Shape;422;p56"/>
          <p:cNvPicPr preferRelativeResize="0"/>
          <p:nvPr/>
        </p:nvPicPr>
        <p:blipFill rotWithShape="1">
          <a:blip r:embed="rId4">
            <a:alphaModFix/>
          </a:blip>
          <a:srcRect b="58713" l="0" r="89016" t="0"/>
          <a:stretch/>
        </p:blipFill>
        <p:spPr>
          <a:xfrm>
            <a:off x="538175" y="2262013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200" y="2584150"/>
            <a:ext cx="3149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7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5030025" y="374938"/>
            <a:ext cx="792450" cy="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7"/>
          <p:cNvSpPr txBox="1"/>
          <p:nvPr/>
        </p:nvSpPr>
        <p:spPr>
          <a:xfrm>
            <a:off x="859300" y="1492950"/>
            <a:ext cx="3022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讓ChatGPT知道目前的資訊(每個屬性的型態)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0" name="Google Shape;430;p57"/>
          <p:cNvSpPr txBox="1"/>
          <p:nvPr/>
        </p:nvSpPr>
        <p:spPr>
          <a:xfrm>
            <a:off x="659675" y="2897000"/>
            <a:ext cx="4418100" cy="13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float64類型是數值特徵因此不需要進行轉換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(例如：1.0﹑2.0﹑3.0)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object類型是分類特徵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(例如：藍色﹑紅色﹑綠色，需轉換成數值形式如：'0'﹑’1’﹑'2')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431" name="Google Shape;43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225" y="697075"/>
            <a:ext cx="3016725" cy="436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388" y="1789505"/>
            <a:ext cx="5657225" cy="10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特徵被轉換成對應的數值表示</a:t>
            </a:r>
            <a:endParaRPr/>
          </a:p>
        </p:txBody>
      </p:sp>
      <p:pic>
        <p:nvPicPr>
          <p:cNvPr id="438" name="Google Shape;438;p58"/>
          <p:cNvPicPr preferRelativeResize="0"/>
          <p:nvPr/>
        </p:nvPicPr>
        <p:blipFill rotWithShape="1">
          <a:blip r:embed="rId4">
            <a:alphaModFix/>
          </a:blip>
          <a:srcRect b="58713" l="0" r="89016" t="0"/>
          <a:stretch/>
        </p:blipFill>
        <p:spPr>
          <a:xfrm>
            <a:off x="1604175" y="1467363"/>
            <a:ext cx="792450" cy="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8"/>
          <p:cNvSpPr txBox="1"/>
          <p:nvPr/>
        </p:nvSpPr>
        <p:spPr>
          <a:xfrm>
            <a:off x="3566000" y="3253100"/>
            <a:ext cx="52662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'Date' 是日期紀錄，但顯示為object，必須改為時間格式</a:t>
            </a:r>
            <a:endParaRPr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zh-TW" sz="1600">
                <a:solidFill>
                  <a:srgbClr val="FF0000"/>
                </a:solidFill>
              </a:rPr>
              <a:t>便於分析（兩個日期的差異直接相減）</a:t>
            </a:r>
            <a:endParaRPr sz="1600">
              <a:solidFill>
                <a:srgbClr val="FF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lang="zh-TW" sz="1600">
                <a:solidFill>
                  <a:srgbClr val="FF0000"/>
                </a:solidFill>
              </a:rPr>
              <a:t>避免錯誤（例如 "2024/08/26" 和 "26-08-2024"）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40" name="Google Shape;440;p58"/>
          <p:cNvSpPr/>
          <p:nvPr/>
        </p:nvSpPr>
        <p:spPr>
          <a:xfrm>
            <a:off x="2028275" y="1885350"/>
            <a:ext cx="2308500" cy="322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388" y="1789505"/>
            <a:ext cx="5657225" cy="1027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特徵被轉換成對應的數值表示</a:t>
            </a:r>
            <a:endParaRPr/>
          </a:p>
        </p:txBody>
      </p:sp>
      <p:pic>
        <p:nvPicPr>
          <p:cNvPr id="447" name="Google Shape;447;p59"/>
          <p:cNvPicPr preferRelativeResize="0"/>
          <p:nvPr/>
        </p:nvPicPr>
        <p:blipFill rotWithShape="1">
          <a:blip r:embed="rId4">
            <a:alphaModFix/>
          </a:blip>
          <a:srcRect b="58713" l="0" r="89016" t="0"/>
          <a:stretch/>
        </p:blipFill>
        <p:spPr>
          <a:xfrm>
            <a:off x="1604175" y="1467363"/>
            <a:ext cx="792450" cy="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9"/>
          <p:cNvSpPr txBox="1"/>
          <p:nvPr/>
        </p:nvSpPr>
        <p:spPr>
          <a:xfrm>
            <a:off x="3148850" y="3253100"/>
            <a:ext cx="56835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將文字特徵對應該數值，例如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'Gender'：’Female’: 0, ’Male’: 1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‘Feedback'：</a:t>
            </a:r>
            <a:r>
              <a:rPr lang="zh-TW" sz="1600">
                <a:solidFill>
                  <a:srgbClr val="FF0000"/>
                </a:solidFill>
              </a:rPr>
              <a:t>'Average': 0, 'Bad': 1, 'Excellent': 2, 'Good': 3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449" name="Google Shape;449;p59"/>
          <p:cNvSpPr/>
          <p:nvPr/>
        </p:nvSpPr>
        <p:spPr>
          <a:xfrm>
            <a:off x="1994650" y="2154275"/>
            <a:ext cx="50754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38" y="412200"/>
            <a:ext cx="7328324" cy="441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0"/>
          <p:cNvSpPr/>
          <p:nvPr/>
        </p:nvSpPr>
        <p:spPr>
          <a:xfrm>
            <a:off x="851075" y="4475775"/>
            <a:ext cx="3498000" cy="44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1"/>
          <p:cNvSpPr txBox="1"/>
          <p:nvPr>
            <p:ph idx="1" type="body"/>
          </p:nvPr>
        </p:nvSpPr>
        <p:spPr>
          <a:xfrm>
            <a:off x="256150" y="362731"/>
            <a:ext cx="5409600" cy="14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對特徵進行</a:t>
            </a:r>
            <a:r>
              <a:rPr b="1" lang="zh-TW" sz="1700">
                <a:solidFill>
                  <a:schemeClr val="dk1"/>
                </a:solidFill>
              </a:rPr>
              <a:t>標準化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後續將對客戶進行聚類分析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zh-TW" sz="1700">
                <a:solidFill>
                  <a:schemeClr val="dk1"/>
                </a:solidFill>
              </a:rPr>
              <a:t>標準化</a:t>
            </a:r>
            <a:r>
              <a:rPr lang="zh-TW" sz="1700">
                <a:solidFill>
                  <a:schemeClr val="dk1"/>
                </a:solidFill>
              </a:rPr>
              <a:t>有助於提升聚類分析表現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461" name="Google Shape;461;p61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4533825" y="534961"/>
            <a:ext cx="829644" cy="33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988" y="1972875"/>
            <a:ext cx="7366020" cy="3170626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1"/>
          <p:cNvSpPr/>
          <p:nvPr/>
        </p:nvSpPr>
        <p:spPr>
          <a:xfrm>
            <a:off x="4533825" y="4155600"/>
            <a:ext cx="3721200" cy="98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175" y="868000"/>
            <a:ext cx="4343399" cy="7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Datasets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往往做資料分析的時候，最缺的就是整理好的資料，如果要在自己用API或是爬蟲爬取資料，會耗費許多時間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Dataset</a:t>
            </a:r>
            <a:r>
              <a:rPr lang="zh-TW">
                <a:solidFill>
                  <a:schemeClr val="dk1"/>
                </a:solidFill>
              </a:rPr>
              <a:t>有許多整理好的資料提供下載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使用者可以上傳自己的資料集，也可以瀏覽他人分享的資料集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文本﹑圖像﹑時間序列﹑結構化數據等多種類型的資料集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使用者可以評論﹑評級資料集，幫助其他使用者找到高質量的資料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582" y="1590350"/>
            <a:ext cx="188571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標準化(或規一化)數值</a:t>
            </a:r>
            <a:endParaRPr/>
          </a:p>
        </p:txBody>
      </p:sp>
      <p:sp>
        <p:nvSpPr>
          <p:cNvPr id="470" name="Google Shape;470;p62"/>
          <p:cNvSpPr txBox="1"/>
          <p:nvPr>
            <p:ph idx="1" type="body"/>
          </p:nvPr>
        </p:nvSpPr>
        <p:spPr>
          <a:xfrm>
            <a:off x="311700" y="1152475"/>
            <a:ext cx="8520600" cy="17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zh-TW" sz="1700">
                <a:solidFill>
                  <a:schemeClr val="dk1"/>
                </a:solidFill>
              </a:rPr>
              <a:t>標準化（Standardization）</a:t>
            </a:r>
            <a:r>
              <a:rPr lang="zh-TW" sz="1700">
                <a:solidFill>
                  <a:schemeClr val="dk1"/>
                </a:solidFill>
              </a:rPr>
              <a:t>是一種縮放技術，將資料值從原始尺度轉換為標準差單位的分數（資料的平均值轉變成零且結果分佈具有單位標準差），稱為 Z-score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zh-TW" sz="1700">
                <a:solidFill>
                  <a:schemeClr val="dk1"/>
                </a:solidFill>
              </a:rPr>
              <a:t>規一化(Normalization)</a:t>
            </a:r>
            <a:r>
              <a:rPr lang="zh-TW" sz="1700">
                <a:solidFill>
                  <a:schemeClr val="dk1"/>
                </a:solidFill>
              </a:rPr>
              <a:t>也是一種縮放技術，將資料值縮放介於0～1之間，稱為 Min-Max scaling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71" name="Google Shape;471;p62"/>
          <p:cNvSpPr txBox="1"/>
          <p:nvPr>
            <p:ph idx="1" type="body"/>
          </p:nvPr>
        </p:nvSpPr>
        <p:spPr>
          <a:xfrm>
            <a:off x="1746075" y="3377050"/>
            <a:ext cx="23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原始分數-總體平均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72" name="Google Shape;472;p62"/>
          <p:cNvSpPr txBox="1"/>
          <p:nvPr>
            <p:ph idx="1" type="body"/>
          </p:nvPr>
        </p:nvSpPr>
        <p:spPr>
          <a:xfrm>
            <a:off x="1746075" y="3802750"/>
            <a:ext cx="232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總體標準差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473" name="Google Shape;473;p62"/>
          <p:cNvCxnSpPr/>
          <p:nvPr/>
        </p:nvCxnSpPr>
        <p:spPr>
          <a:xfrm>
            <a:off x="1746075" y="3802750"/>
            <a:ext cx="2322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62"/>
          <p:cNvSpPr txBox="1"/>
          <p:nvPr>
            <p:ph idx="1" type="body"/>
          </p:nvPr>
        </p:nvSpPr>
        <p:spPr>
          <a:xfrm>
            <a:off x="5944550" y="3358450"/>
            <a:ext cx="23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Ｘ－特徵最小值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75" name="Google Shape;475;p62"/>
          <p:cNvSpPr txBox="1"/>
          <p:nvPr>
            <p:ph idx="1" type="body"/>
          </p:nvPr>
        </p:nvSpPr>
        <p:spPr>
          <a:xfrm>
            <a:off x="5944550" y="3784150"/>
            <a:ext cx="2322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特徵最大值－特徵最小值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476" name="Google Shape;476;p62"/>
          <p:cNvCxnSpPr/>
          <p:nvPr/>
        </p:nvCxnSpPr>
        <p:spPr>
          <a:xfrm>
            <a:off x="5944550" y="3784150"/>
            <a:ext cx="2322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62"/>
          <p:cNvSpPr txBox="1"/>
          <p:nvPr>
            <p:ph idx="1" type="body"/>
          </p:nvPr>
        </p:nvSpPr>
        <p:spPr>
          <a:xfrm>
            <a:off x="877450" y="3516400"/>
            <a:ext cx="8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Ｚ＝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478" name="Google Shape;478;p62"/>
          <p:cNvSpPr txBox="1"/>
          <p:nvPr>
            <p:ph idx="1" type="body"/>
          </p:nvPr>
        </p:nvSpPr>
        <p:spPr>
          <a:xfrm>
            <a:off x="5076050" y="3516400"/>
            <a:ext cx="8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Ｘ’</a:t>
            </a:r>
            <a:r>
              <a:rPr lang="zh-TW" sz="2300">
                <a:solidFill>
                  <a:schemeClr val="dk1"/>
                </a:solidFill>
              </a:rPr>
              <a:t>＝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為什麼要標準化(或規一化)數值</a:t>
            </a:r>
            <a:endParaRPr/>
          </a:p>
        </p:txBody>
      </p:sp>
      <p:sp>
        <p:nvSpPr>
          <p:cNvPr id="484" name="Google Shape;484;p63"/>
          <p:cNvSpPr txBox="1"/>
          <p:nvPr>
            <p:ph idx="1" type="body"/>
          </p:nvPr>
        </p:nvSpPr>
        <p:spPr>
          <a:xfrm>
            <a:off x="311700" y="1152475"/>
            <a:ext cx="134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200">
                <a:solidFill>
                  <a:schemeClr val="dk1"/>
                </a:solidFill>
              </a:rPr>
              <a:t>未標準化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485" name="Google Shape;485;p63"/>
          <p:cNvSpPr/>
          <p:nvPr/>
        </p:nvSpPr>
        <p:spPr>
          <a:xfrm>
            <a:off x="1821900" y="1152475"/>
            <a:ext cx="6898800" cy="171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" name="Google Shape;486;p63"/>
          <p:cNvCxnSpPr/>
          <p:nvPr/>
        </p:nvCxnSpPr>
        <p:spPr>
          <a:xfrm>
            <a:off x="1821900" y="1719100"/>
            <a:ext cx="6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63"/>
          <p:cNvCxnSpPr/>
          <p:nvPr/>
        </p:nvCxnSpPr>
        <p:spPr>
          <a:xfrm>
            <a:off x="3116100" y="1155350"/>
            <a:ext cx="5700" cy="172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63"/>
          <p:cNvSpPr txBox="1"/>
          <p:nvPr/>
        </p:nvSpPr>
        <p:spPr>
          <a:xfrm>
            <a:off x="1833000" y="1155350"/>
            <a:ext cx="128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年齡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89" name="Google Shape;489;p63"/>
          <p:cNvCxnSpPr/>
          <p:nvPr/>
        </p:nvCxnSpPr>
        <p:spPr>
          <a:xfrm>
            <a:off x="1821900" y="2291800"/>
            <a:ext cx="6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63"/>
          <p:cNvSpPr txBox="1"/>
          <p:nvPr/>
        </p:nvSpPr>
        <p:spPr>
          <a:xfrm>
            <a:off x="3116100" y="1155350"/>
            <a:ext cx="56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這個特徵可能以數值形式出現，如：25﹑27﹑32﹑33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91" name="Google Shape;491;p63"/>
          <p:cNvSpPr txBox="1"/>
          <p:nvPr/>
        </p:nvSpPr>
        <p:spPr>
          <a:xfrm>
            <a:off x="3116100" y="1719100"/>
            <a:ext cx="56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以不同範圍出現，如：5000﹑250000﹑100﹑90000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92" name="Google Shape;492;p63"/>
          <p:cNvSpPr txBox="1"/>
          <p:nvPr/>
        </p:nvSpPr>
        <p:spPr>
          <a:xfrm>
            <a:off x="3116100" y="2285400"/>
            <a:ext cx="56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可能用文字形式表示，如：台北﹑台中﹑台南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93" name="Google Shape;493;p63"/>
          <p:cNvSpPr txBox="1"/>
          <p:nvPr/>
        </p:nvSpPr>
        <p:spPr>
          <a:xfrm>
            <a:off x="1833000" y="1719100"/>
            <a:ext cx="128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收入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94" name="Google Shape;494;p63"/>
          <p:cNvSpPr txBox="1"/>
          <p:nvPr/>
        </p:nvSpPr>
        <p:spPr>
          <a:xfrm>
            <a:off x="1833000" y="2304650"/>
            <a:ext cx="128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城市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95" name="Google Shape;495;p63"/>
          <p:cNvSpPr txBox="1"/>
          <p:nvPr/>
        </p:nvSpPr>
        <p:spPr>
          <a:xfrm>
            <a:off x="2263600" y="3328800"/>
            <a:ext cx="52734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zh-TW" sz="1800">
                <a:solidFill>
                  <a:srgbClr val="FF0000"/>
                </a:solidFill>
              </a:rPr>
              <a:t>某些機器可能會更關注於較大的數值</a:t>
            </a:r>
            <a:endParaRPr sz="18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而忽略較小的數值，使預測結果不準確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zh-TW" sz="1800">
                <a:solidFill>
                  <a:srgbClr val="FF0000"/>
                </a:solidFill>
              </a:rPr>
              <a:t>像”台北”這樣的文字分類特徵，若未被轉換為數值，機器無法處理這些數據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為什麼要標準化(或規一化)數值</a:t>
            </a:r>
            <a:endParaRPr/>
          </a:p>
        </p:txBody>
      </p:sp>
      <p:sp>
        <p:nvSpPr>
          <p:cNvPr id="501" name="Google Shape;501;p64"/>
          <p:cNvSpPr txBox="1"/>
          <p:nvPr>
            <p:ph idx="1" type="body"/>
          </p:nvPr>
        </p:nvSpPr>
        <p:spPr>
          <a:xfrm>
            <a:off x="311700" y="1152475"/>
            <a:ext cx="13437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200">
                <a:solidFill>
                  <a:schemeClr val="dk1"/>
                </a:solidFill>
              </a:rPr>
              <a:t>未標準化</a:t>
            </a:r>
            <a:endParaRPr b="1" sz="2200">
              <a:solidFill>
                <a:schemeClr val="dk1"/>
              </a:solidFill>
            </a:endParaRPr>
          </a:p>
        </p:txBody>
      </p:sp>
      <p:sp>
        <p:nvSpPr>
          <p:cNvPr id="502" name="Google Shape;502;p64"/>
          <p:cNvSpPr/>
          <p:nvPr/>
        </p:nvSpPr>
        <p:spPr>
          <a:xfrm>
            <a:off x="1821900" y="1152475"/>
            <a:ext cx="6898800" cy="171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3" name="Google Shape;503;p64"/>
          <p:cNvCxnSpPr/>
          <p:nvPr/>
        </p:nvCxnSpPr>
        <p:spPr>
          <a:xfrm>
            <a:off x="1821900" y="1719100"/>
            <a:ext cx="6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64"/>
          <p:cNvCxnSpPr/>
          <p:nvPr/>
        </p:nvCxnSpPr>
        <p:spPr>
          <a:xfrm>
            <a:off x="3116100" y="1155350"/>
            <a:ext cx="5700" cy="172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Google Shape;505;p64"/>
          <p:cNvSpPr txBox="1"/>
          <p:nvPr/>
        </p:nvSpPr>
        <p:spPr>
          <a:xfrm>
            <a:off x="1833000" y="1155350"/>
            <a:ext cx="128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年齡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506" name="Google Shape;506;p64"/>
          <p:cNvCxnSpPr/>
          <p:nvPr/>
        </p:nvCxnSpPr>
        <p:spPr>
          <a:xfrm>
            <a:off x="1821900" y="2291800"/>
            <a:ext cx="6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64"/>
          <p:cNvSpPr txBox="1"/>
          <p:nvPr/>
        </p:nvSpPr>
        <p:spPr>
          <a:xfrm>
            <a:off x="3116100" y="1155350"/>
            <a:ext cx="56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這個特徵可能以數值形式出現，如：25﹑27﹑32﹑33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8" name="Google Shape;508;p64"/>
          <p:cNvSpPr txBox="1"/>
          <p:nvPr/>
        </p:nvSpPr>
        <p:spPr>
          <a:xfrm>
            <a:off x="3116100" y="1719100"/>
            <a:ext cx="56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以不同範圍出現，如：5000﹑250000﹑100﹑90000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9" name="Google Shape;509;p64"/>
          <p:cNvSpPr txBox="1"/>
          <p:nvPr/>
        </p:nvSpPr>
        <p:spPr>
          <a:xfrm>
            <a:off x="3116100" y="2285400"/>
            <a:ext cx="56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可能用文字形式表示，如：台北﹑台中﹑台南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10" name="Google Shape;510;p64"/>
          <p:cNvSpPr txBox="1"/>
          <p:nvPr/>
        </p:nvSpPr>
        <p:spPr>
          <a:xfrm>
            <a:off x="1833000" y="1719100"/>
            <a:ext cx="128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收入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11" name="Google Shape;511;p64"/>
          <p:cNvSpPr txBox="1"/>
          <p:nvPr/>
        </p:nvSpPr>
        <p:spPr>
          <a:xfrm>
            <a:off x="1833000" y="2304650"/>
            <a:ext cx="128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城市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12" name="Google Shape;512;p64"/>
          <p:cNvSpPr txBox="1"/>
          <p:nvPr>
            <p:ph idx="1" type="body"/>
          </p:nvPr>
        </p:nvSpPr>
        <p:spPr>
          <a:xfrm>
            <a:off x="25500" y="3186288"/>
            <a:ext cx="1916100" cy="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zh-TW" sz="2200">
                <a:solidFill>
                  <a:schemeClr val="dk1"/>
                </a:solidFill>
              </a:rPr>
              <a:t>有</a:t>
            </a:r>
            <a:r>
              <a:rPr b="1" lang="zh-TW" sz="2200">
                <a:solidFill>
                  <a:schemeClr val="dk1"/>
                </a:solidFill>
              </a:rPr>
              <a:t>標準化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13" name="Google Shape;513;p64"/>
          <p:cNvSpPr/>
          <p:nvPr/>
        </p:nvSpPr>
        <p:spPr>
          <a:xfrm>
            <a:off x="1821900" y="3198650"/>
            <a:ext cx="6898800" cy="1712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64"/>
          <p:cNvCxnSpPr/>
          <p:nvPr/>
        </p:nvCxnSpPr>
        <p:spPr>
          <a:xfrm>
            <a:off x="1821900" y="3765275"/>
            <a:ext cx="6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64"/>
          <p:cNvCxnSpPr/>
          <p:nvPr/>
        </p:nvCxnSpPr>
        <p:spPr>
          <a:xfrm>
            <a:off x="3116100" y="3201525"/>
            <a:ext cx="5700" cy="1722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64"/>
          <p:cNvSpPr txBox="1"/>
          <p:nvPr/>
        </p:nvSpPr>
        <p:spPr>
          <a:xfrm>
            <a:off x="1833000" y="3201525"/>
            <a:ext cx="128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年齡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517" name="Google Shape;517;p64"/>
          <p:cNvCxnSpPr/>
          <p:nvPr/>
        </p:nvCxnSpPr>
        <p:spPr>
          <a:xfrm>
            <a:off x="1821900" y="4337975"/>
            <a:ext cx="6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64"/>
          <p:cNvSpPr txBox="1"/>
          <p:nvPr/>
        </p:nvSpPr>
        <p:spPr>
          <a:xfrm>
            <a:off x="3116100" y="3201525"/>
            <a:ext cx="56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經過標準化後，可能變為0.1﹑0.3﹑0.7﹑0.8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3116100" y="3765275"/>
            <a:ext cx="56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>
                <a:solidFill>
                  <a:schemeClr val="dk1"/>
                </a:solidFill>
              </a:rPr>
              <a:t>經過標準化後，可能變為0.2﹑0.9﹑0.1﹑0.6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3116100" y="4331575"/>
            <a:ext cx="560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經過編碼後，轉為數值，如"台北"=0﹑"台中"=1</a:t>
            </a:r>
            <a:r>
              <a:rPr lang="zh-TW" sz="1800">
                <a:solidFill>
                  <a:schemeClr val="dk1"/>
                </a:solidFill>
              </a:rPr>
              <a:t>﹑"台南"=2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1833000" y="3765275"/>
            <a:ext cx="128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收入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22" name="Google Shape;522;p64"/>
          <p:cNvSpPr txBox="1"/>
          <p:nvPr/>
        </p:nvSpPr>
        <p:spPr>
          <a:xfrm>
            <a:off x="1833000" y="4350825"/>
            <a:ext cx="128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城市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探索性資料分析(EDA)</a:t>
            </a:r>
            <a:endParaRPr/>
          </a:p>
        </p:txBody>
      </p:sp>
      <p:sp>
        <p:nvSpPr>
          <p:cNvPr id="528" name="Google Shape;528;p65"/>
          <p:cNvSpPr txBox="1"/>
          <p:nvPr>
            <p:ph idx="1" type="body"/>
          </p:nvPr>
        </p:nvSpPr>
        <p:spPr>
          <a:xfrm>
            <a:off x="311700" y="1152475"/>
            <a:ext cx="8095800" cy="32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對數據分佈的</a:t>
            </a:r>
            <a:r>
              <a:rPr lang="zh-TW" sz="1700">
                <a:solidFill>
                  <a:schemeClr val="dk1"/>
                </a:solidFill>
              </a:rPr>
              <a:t>視覺化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可視化人口特徵的分布(年紀﹑性別﹑收入)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可視化購買行為(購買的總花費﹑產品分類﹑產品品牌﹑產品種類)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可視化回饋和評分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6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216863" y="610475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00" y="2738475"/>
            <a:ext cx="3656225" cy="22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763" y="112787"/>
            <a:ext cx="3656225" cy="245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787" y="2626375"/>
            <a:ext cx="3724200" cy="239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950" y="932625"/>
            <a:ext cx="3618650" cy="11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75" y="495186"/>
            <a:ext cx="3311010" cy="4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100" y="807275"/>
            <a:ext cx="5261474" cy="415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7"/>
          <p:cNvPicPr preferRelativeResize="0"/>
          <p:nvPr/>
        </p:nvPicPr>
        <p:blipFill rotWithShape="1">
          <a:blip r:embed="rId5">
            <a:alphaModFix/>
          </a:blip>
          <a:srcRect b="58713" l="0" r="89016" t="0"/>
          <a:stretch/>
        </p:blipFill>
        <p:spPr>
          <a:xfrm>
            <a:off x="326563" y="122063"/>
            <a:ext cx="792450" cy="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7"/>
          <p:cNvSpPr txBox="1"/>
          <p:nvPr>
            <p:ph idx="1" type="body"/>
          </p:nvPr>
        </p:nvSpPr>
        <p:spPr>
          <a:xfrm>
            <a:off x="0" y="1643725"/>
            <a:ext cx="3472200" cy="24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zh-TW" sz="1500">
                <a:solidFill>
                  <a:schemeClr val="dk1"/>
                </a:solidFill>
              </a:rPr>
              <a:t>使用RFM對客戶進行以下特徵的分析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TW" sz="1500">
                <a:solidFill>
                  <a:schemeClr val="dk1"/>
                </a:solidFill>
              </a:rPr>
              <a:t>Recency:離上次購買的天數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TW" sz="1500">
                <a:solidFill>
                  <a:schemeClr val="dk1"/>
                </a:solidFill>
              </a:rPr>
              <a:t>Frequency:交易次數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zh-TW" sz="1500">
                <a:solidFill>
                  <a:schemeClr val="dk1"/>
                </a:solidFill>
              </a:rPr>
              <a:t>Monetary:總支出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6" name="Google Shape;546;p67"/>
          <p:cNvSpPr/>
          <p:nvPr/>
        </p:nvSpPr>
        <p:spPr>
          <a:xfrm>
            <a:off x="1582100" y="536075"/>
            <a:ext cx="822600" cy="32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7"/>
          <p:cNvSpPr/>
          <p:nvPr/>
        </p:nvSpPr>
        <p:spPr>
          <a:xfrm>
            <a:off x="519725" y="2351250"/>
            <a:ext cx="2909400" cy="110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67"/>
          <p:cNvCxnSpPr>
            <a:stCxn id="546" idx="2"/>
            <a:endCxn id="547" idx="3"/>
          </p:cNvCxnSpPr>
          <p:nvPr/>
        </p:nvCxnSpPr>
        <p:spPr>
          <a:xfrm flipH="1" rot="-5400000">
            <a:off x="1688900" y="1162775"/>
            <a:ext cx="2044800" cy="1435800"/>
          </a:xfrm>
          <a:prstGeom prst="bentConnector4">
            <a:avLst>
              <a:gd fmla="val 36507" name="adj1"/>
              <a:gd fmla="val 108387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聚類</a:t>
            </a:r>
            <a:endParaRPr/>
          </a:p>
        </p:txBody>
      </p:sp>
      <p:sp>
        <p:nvSpPr>
          <p:cNvPr id="554" name="Google Shape;554;p68"/>
          <p:cNvSpPr txBox="1"/>
          <p:nvPr/>
        </p:nvSpPr>
        <p:spPr>
          <a:xfrm>
            <a:off x="311700" y="1017725"/>
            <a:ext cx="60756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一種將相似資料點分組的技術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55" name="Google Shape;555;p68"/>
          <p:cNvPicPr preferRelativeResize="0"/>
          <p:nvPr/>
        </p:nvPicPr>
        <p:blipFill rotWithShape="1">
          <a:blip r:embed="rId3">
            <a:alphaModFix/>
          </a:blip>
          <a:srcRect b="13081" l="0" r="0" t="0"/>
          <a:stretch/>
        </p:blipFill>
        <p:spPr>
          <a:xfrm>
            <a:off x="808238" y="1629600"/>
            <a:ext cx="7527524" cy="27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為什麼需要</a:t>
            </a:r>
            <a:r>
              <a:rPr lang="zh-TW"/>
              <a:t>聚類</a:t>
            </a:r>
            <a:endParaRPr/>
          </a:p>
        </p:txBody>
      </p:sp>
      <p:sp>
        <p:nvSpPr>
          <p:cNvPr id="561" name="Google Shape;561;p69"/>
          <p:cNvSpPr txBox="1"/>
          <p:nvPr>
            <p:ph idx="1" type="body"/>
          </p:nvPr>
        </p:nvSpPr>
        <p:spPr>
          <a:xfrm>
            <a:off x="311700" y="1152475"/>
            <a:ext cx="7922700" cy="15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透過聚類分析(k-means)，我們可以發現資料中存在的一些</a:t>
            </a:r>
            <a:r>
              <a:rPr lang="zh-TW" sz="1700">
                <a:solidFill>
                  <a:srgbClr val="FF0000"/>
                </a:solidFill>
              </a:rPr>
              <a:t>自然分組</a:t>
            </a:r>
            <a:r>
              <a:rPr lang="zh-TW" sz="1700">
                <a:solidFill>
                  <a:schemeClr val="dk1"/>
                </a:solidFill>
              </a:rPr>
              <a:t>，這些分組在一開始可能並不明顯。在客戶細分的情境下，聚類可以幫助辨識出行為或偏好上具有明顯差異的不同客戶群體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62" name="Google Shape;562;p69"/>
          <p:cNvSpPr txBox="1"/>
          <p:nvPr/>
        </p:nvSpPr>
        <p:spPr>
          <a:xfrm>
            <a:off x="311700" y="2816625"/>
            <a:ext cx="79227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因此，聚類分析後可對不同客戶的需求進行</a:t>
            </a:r>
            <a:r>
              <a:rPr lang="zh-TW" sz="1700">
                <a:solidFill>
                  <a:schemeClr val="dk1"/>
                </a:solidFill>
              </a:rPr>
              <a:t>行</a:t>
            </a:r>
            <a:r>
              <a:rPr lang="zh-TW" sz="1700">
                <a:solidFill>
                  <a:schemeClr val="dk1"/>
                </a:solidFill>
              </a:rPr>
              <a:t>銷活動等等，</a:t>
            </a:r>
            <a:r>
              <a:rPr lang="zh-TW" sz="1700">
                <a:solidFill>
                  <a:schemeClr val="dk1"/>
                </a:solidFill>
              </a:rPr>
              <a:t>例如高消費者會經常收到產品促銷</a:t>
            </a:r>
            <a:endParaRPr/>
          </a:p>
        </p:txBody>
      </p:sp>
      <p:sp>
        <p:nvSpPr>
          <p:cNvPr id="563" name="Google Shape;563;p69"/>
          <p:cNvSpPr txBox="1"/>
          <p:nvPr/>
        </p:nvSpPr>
        <p:spPr>
          <a:xfrm>
            <a:off x="4054025" y="3790175"/>
            <a:ext cx="4693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數據中基於某些共同性質而自動聚集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如:男生會與男生自動聚成一群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     女生會與女生自動聚成一群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564" name="Google Shape;564;p69"/>
          <p:cNvCxnSpPr/>
          <p:nvPr/>
        </p:nvCxnSpPr>
        <p:spPr>
          <a:xfrm>
            <a:off x="6682300" y="1560625"/>
            <a:ext cx="11700" cy="216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聚類</a:t>
            </a:r>
            <a:endParaRPr/>
          </a:p>
        </p:txBody>
      </p:sp>
      <p:sp>
        <p:nvSpPr>
          <p:cNvPr id="570" name="Google Shape;570;p70"/>
          <p:cNvSpPr txBox="1"/>
          <p:nvPr>
            <p:ph idx="1" type="body"/>
          </p:nvPr>
        </p:nvSpPr>
        <p:spPr>
          <a:xfrm>
            <a:off x="311700" y="1152475"/>
            <a:ext cx="7922700" cy="29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該分多少的群（找最佳）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Elbow Method (肘部法)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Silhouette Analysis (輪廓分析)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聚類</a:t>
            </a:r>
            <a:endParaRPr/>
          </a:p>
        </p:txBody>
      </p:sp>
      <p:pic>
        <p:nvPicPr>
          <p:cNvPr id="576" name="Google Shape;576;p71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3572488" y="726037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78522"/>
            <a:ext cx="4637199" cy="27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9950" y="2026925"/>
            <a:ext cx="3612776" cy="30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1"/>
          <p:cNvSpPr txBox="1"/>
          <p:nvPr>
            <p:ph idx="1" type="body"/>
          </p:nvPr>
        </p:nvSpPr>
        <p:spPr>
          <a:xfrm>
            <a:off x="311700" y="1152475"/>
            <a:ext cx="35115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根據RFM進行聚類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80" name="Google Shape;58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5050" y="1152487"/>
            <a:ext cx="34385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582" y="1590350"/>
            <a:ext cx="188571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往往做資料分析的時候，最缺的就是整理好的資料，如果要在自己用API或是爬蟲爬取資料，會耗費許多時間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Dataset有許多整理好的資料提供下載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使用者可以上傳自己的資料集，也可以瀏覽他人分享的資料集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文本﹑圖像﹑時間序列﹑結構化數據等多種類型的資料集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使用者可以評論﹑評級資料集，幫助其他使用者找到高質量的資料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875" y="956575"/>
            <a:ext cx="7350252" cy="42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聚類</a:t>
            </a:r>
            <a:endParaRPr/>
          </a:p>
        </p:txBody>
      </p:sp>
      <p:sp>
        <p:nvSpPr>
          <p:cNvPr id="586" name="Google Shape;586;p72"/>
          <p:cNvSpPr txBox="1"/>
          <p:nvPr>
            <p:ph idx="1" type="body"/>
          </p:nvPr>
        </p:nvSpPr>
        <p:spPr>
          <a:xfrm>
            <a:off x="311700" y="1152475"/>
            <a:ext cx="3718200" cy="3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聚類的最佳聚類數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x 軸表示群(分組)的數量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y 軸表示慣性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隨著群數量增加，每個群中的點會更靠近它們的中心點，因此點與中心點之間的距離會減少，這就是慣性減少的原因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zh-TW" sz="1300">
                <a:solidFill>
                  <a:schemeClr val="dk1"/>
                </a:solidFill>
              </a:rPr>
              <a:t>曲線上的轉折點或彎曲處顯示出增加群數不會顯著降低慣性的情況。這個轉折點就表示最佳的群數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587" name="Google Shape;5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775" y="1017725"/>
            <a:ext cx="5073701" cy="37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聚類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3"/>
          <p:cNvSpPr txBox="1"/>
          <p:nvPr>
            <p:ph idx="1" type="body"/>
          </p:nvPr>
        </p:nvSpPr>
        <p:spPr>
          <a:xfrm>
            <a:off x="311700" y="1152475"/>
            <a:ext cx="8284500" cy="16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根據RFM上使用K-meams聚類將客戶分群（2個群）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高價值客群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dk1"/>
                </a:solidFill>
              </a:rPr>
              <a:t>低價值客群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175" y="544025"/>
            <a:ext cx="4557376" cy="1008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74"/>
          <p:cNvPicPr preferRelativeResize="0"/>
          <p:nvPr/>
        </p:nvPicPr>
        <p:blipFill rotWithShape="1">
          <a:blip r:embed="rId4">
            <a:alphaModFix/>
          </a:blip>
          <a:srcRect b="58713" l="0" r="89016" t="0"/>
          <a:stretch/>
        </p:blipFill>
        <p:spPr>
          <a:xfrm>
            <a:off x="2282125" y="221888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50" y="1648925"/>
            <a:ext cx="4557375" cy="31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4850" y="2188050"/>
            <a:ext cx="4208075" cy="204878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4"/>
          <p:cNvSpPr txBox="1"/>
          <p:nvPr/>
        </p:nvSpPr>
        <p:spPr>
          <a:xfrm>
            <a:off x="7383450" y="490250"/>
            <a:ext cx="16443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也可以改成三個群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與兩個群作對比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603" name="Google Shape;603;p74"/>
          <p:cNvCxnSpPr/>
          <p:nvPr/>
        </p:nvCxnSpPr>
        <p:spPr>
          <a:xfrm flipH="1">
            <a:off x="7036375" y="722750"/>
            <a:ext cx="258900" cy="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74"/>
          <p:cNvSpPr txBox="1"/>
          <p:nvPr>
            <p:ph idx="1" type="body"/>
          </p:nvPr>
        </p:nvSpPr>
        <p:spPr>
          <a:xfrm>
            <a:off x="326025" y="1270350"/>
            <a:ext cx="7356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Step1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05" name="Google Shape;605;p74"/>
          <p:cNvSpPr txBox="1"/>
          <p:nvPr>
            <p:ph idx="1" type="body"/>
          </p:nvPr>
        </p:nvSpPr>
        <p:spPr>
          <a:xfrm>
            <a:off x="4819300" y="1814625"/>
            <a:ext cx="7356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Step2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06" name="Google Shape;606;p74"/>
          <p:cNvSpPr txBox="1"/>
          <p:nvPr/>
        </p:nvSpPr>
        <p:spPr>
          <a:xfrm>
            <a:off x="155075" y="652013"/>
            <a:ext cx="27054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分析每個cluster特徵並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取名每個cluster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5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2293325" y="221888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50" y="1648925"/>
            <a:ext cx="4557375" cy="31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850" y="2188050"/>
            <a:ext cx="4208075" cy="204878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5"/>
          <p:cNvSpPr txBox="1"/>
          <p:nvPr>
            <p:ph idx="1" type="body"/>
          </p:nvPr>
        </p:nvSpPr>
        <p:spPr>
          <a:xfrm>
            <a:off x="256975" y="1278825"/>
            <a:ext cx="7356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Step1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15" name="Google Shape;615;p75"/>
          <p:cNvSpPr txBox="1"/>
          <p:nvPr>
            <p:ph idx="1" type="body"/>
          </p:nvPr>
        </p:nvSpPr>
        <p:spPr>
          <a:xfrm>
            <a:off x="4819300" y="1814625"/>
            <a:ext cx="7356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Step2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16" name="Google Shape;616;p75"/>
          <p:cNvSpPr txBox="1"/>
          <p:nvPr/>
        </p:nvSpPr>
        <p:spPr>
          <a:xfrm>
            <a:off x="5088813" y="4354125"/>
            <a:ext cx="34953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</a:rPr>
              <a:t>0 cluster(高價值)：較高的交易頻率和較高的總消費金額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</a:rPr>
              <a:t>1 cluster(低價值)：交易頻率和總消費金額相對較低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617" name="Google Shape;617;p75"/>
          <p:cNvSpPr/>
          <p:nvPr/>
        </p:nvSpPr>
        <p:spPr>
          <a:xfrm>
            <a:off x="5088823" y="3429825"/>
            <a:ext cx="3192900" cy="924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7175" y="544025"/>
            <a:ext cx="4557376" cy="100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76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2304525" y="297438"/>
            <a:ext cx="792450" cy="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6"/>
          <p:cNvSpPr txBox="1"/>
          <p:nvPr>
            <p:ph idx="1" type="body"/>
          </p:nvPr>
        </p:nvSpPr>
        <p:spPr>
          <a:xfrm>
            <a:off x="126550" y="1472925"/>
            <a:ext cx="735600" cy="3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Step3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625" name="Google Shape;625;p76"/>
          <p:cNvSpPr txBox="1"/>
          <p:nvPr/>
        </p:nvSpPr>
        <p:spPr>
          <a:xfrm>
            <a:off x="171675" y="1795125"/>
            <a:ext cx="26409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每個客戶被分配到哪種客戶群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6" name="Google Shape;62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50" y="2368700"/>
            <a:ext cx="4171425" cy="22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9749" y="2587425"/>
            <a:ext cx="4742725" cy="15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4800" y="619575"/>
            <a:ext cx="4557376" cy="1008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77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3178375" y="245663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00" y="1613825"/>
            <a:ext cx="6381149" cy="30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100" y="2216525"/>
            <a:ext cx="2532475" cy="21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7"/>
          <p:cNvSpPr txBox="1"/>
          <p:nvPr>
            <p:ph type="title"/>
          </p:nvPr>
        </p:nvSpPr>
        <p:spPr>
          <a:xfrm>
            <a:off x="372125" y="522700"/>
            <a:ext cx="260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2000"/>
              <a:t>用3D圖可視化客群</a:t>
            </a:r>
            <a:endParaRPr sz="2000"/>
          </a:p>
        </p:txBody>
      </p:sp>
      <p:pic>
        <p:nvPicPr>
          <p:cNvPr id="637" name="Google Shape;637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5050" y="567800"/>
            <a:ext cx="44100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78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3929200" y="219763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50" y="1633325"/>
            <a:ext cx="4328647" cy="334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8"/>
          <p:cNvSpPr txBox="1"/>
          <p:nvPr>
            <p:ph type="title"/>
          </p:nvPr>
        </p:nvSpPr>
        <p:spPr>
          <a:xfrm>
            <a:off x="458400" y="505425"/>
            <a:ext cx="28815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/>
              <a:t>將兩種客戶群進行基本的</a:t>
            </a:r>
            <a:r>
              <a:rPr lang="zh-TW" sz="1800"/>
              <a:t>統計分析</a:t>
            </a:r>
            <a:endParaRPr sz="1800"/>
          </a:p>
        </p:txBody>
      </p:sp>
      <p:pic>
        <p:nvPicPr>
          <p:cNvPr id="645" name="Google Shape;64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650" y="1633337"/>
            <a:ext cx="3970050" cy="30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4875" y="541898"/>
            <a:ext cx="3725775" cy="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79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3929200" y="219763"/>
            <a:ext cx="792450" cy="3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50" y="1633325"/>
            <a:ext cx="4328647" cy="334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1650" y="1633337"/>
            <a:ext cx="3970050" cy="30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9"/>
          <p:cNvSpPr txBox="1"/>
          <p:nvPr>
            <p:ph type="title"/>
          </p:nvPr>
        </p:nvSpPr>
        <p:spPr>
          <a:xfrm>
            <a:off x="458400" y="505425"/>
            <a:ext cx="28815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/>
              <a:t>將兩種客戶群進行基本的統計分析</a:t>
            </a:r>
            <a:endParaRPr sz="1800"/>
          </a:p>
        </p:txBody>
      </p:sp>
      <p:sp>
        <p:nvSpPr>
          <p:cNvPr id="655" name="Google Shape;655;p79"/>
          <p:cNvSpPr/>
          <p:nvPr/>
        </p:nvSpPr>
        <p:spPr>
          <a:xfrm>
            <a:off x="5159775" y="1792388"/>
            <a:ext cx="3531900" cy="289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9"/>
          <p:cNvSpPr txBox="1"/>
          <p:nvPr/>
        </p:nvSpPr>
        <p:spPr>
          <a:xfrm>
            <a:off x="5178063" y="4632588"/>
            <a:ext cx="34953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FF0000"/>
                </a:solidFill>
              </a:rPr>
              <a:t>因為RFM分群是基於購買頻率﹑最近交易時間和購買金額分成兩個群體，因此可能有一定程度的相同</a:t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657" name="Google Shape;657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4875" y="541898"/>
            <a:ext cx="3725775" cy="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80"/>
          <p:cNvPicPr preferRelativeResize="0"/>
          <p:nvPr/>
        </p:nvPicPr>
        <p:blipFill rotWithShape="1">
          <a:blip r:embed="rId3">
            <a:alphaModFix/>
          </a:blip>
          <a:srcRect b="58713" l="0" r="89016" t="0"/>
          <a:stretch/>
        </p:blipFill>
        <p:spPr>
          <a:xfrm>
            <a:off x="3653075" y="271538"/>
            <a:ext cx="792450" cy="3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0"/>
          <p:cNvSpPr txBox="1"/>
          <p:nvPr>
            <p:ph type="title"/>
          </p:nvPr>
        </p:nvSpPr>
        <p:spPr>
          <a:xfrm>
            <a:off x="458400" y="505425"/>
            <a:ext cx="28815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/>
              <a:t>進一步探討</a:t>
            </a:r>
            <a:r>
              <a:rPr lang="zh-TW" sz="1800"/>
              <a:t>兩種客戶群的</a:t>
            </a:r>
            <a:r>
              <a:rPr lang="zh-TW" sz="1800"/>
              <a:t>購買喜好﹑回饋評分</a:t>
            </a:r>
            <a:endParaRPr sz="1800"/>
          </a:p>
        </p:txBody>
      </p:sp>
      <p:pic>
        <p:nvPicPr>
          <p:cNvPr id="664" name="Google Shape;66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11" y="1463350"/>
            <a:ext cx="3760365" cy="360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687" y="1927150"/>
            <a:ext cx="4169576" cy="22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0"/>
          <p:cNvSpPr txBox="1"/>
          <p:nvPr>
            <p:ph type="title"/>
          </p:nvPr>
        </p:nvSpPr>
        <p:spPr>
          <a:xfrm>
            <a:off x="5139325" y="1463350"/>
            <a:ext cx="2934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/>
              <a:t>產品類別</a:t>
            </a:r>
            <a:endParaRPr sz="1400"/>
          </a:p>
        </p:txBody>
      </p:sp>
      <p:pic>
        <p:nvPicPr>
          <p:cNvPr id="667" name="Google Shape;667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6350" y="593675"/>
            <a:ext cx="43624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0"/>
          <p:cNvSpPr txBox="1"/>
          <p:nvPr/>
        </p:nvSpPr>
        <p:spPr>
          <a:xfrm>
            <a:off x="5261850" y="43509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{'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Books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'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: 0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, '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Clothing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': 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1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, '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Electronics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':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 2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, '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Grocery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':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 3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, '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Home Decor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':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 4</a:t>
            </a: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}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1"/>
          <p:cNvSpPr txBox="1"/>
          <p:nvPr>
            <p:ph type="title"/>
          </p:nvPr>
        </p:nvSpPr>
        <p:spPr>
          <a:xfrm>
            <a:off x="458400" y="505425"/>
            <a:ext cx="28815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/>
              <a:t>進一步探討兩種客戶群的購買喜好﹑回饋評分</a:t>
            </a:r>
            <a:endParaRPr sz="1800"/>
          </a:p>
        </p:txBody>
      </p:sp>
      <p:pic>
        <p:nvPicPr>
          <p:cNvPr id="674" name="Google Shape;67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600" y="598225"/>
            <a:ext cx="5170101" cy="22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81"/>
          <p:cNvSpPr txBox="1"/>
          <p:nvPr>
            <p:ph type="title"/>
          </p:nvPr>
        </p:nvSpPr>
        <p:spPr>
          <a:xfrm>
            <a:off x="4906500" y="194850"/>
            <a:ext cx="29343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/>
              <a:t>產品</a:t>
            </a:r>
            <a:r>
              <a:rPr lang="zh-TW" sz="1400"/>
              <a:t>品牌</a:t>
            </a:r>
            <a:endParaRPr sz="1400"/>
          </a:p>
        </p:txBody>
      </p:sp>
      <p:sp>
        <p:nvSpPr>
          <p:cNvPr id="676" name="Google Shape;676;p81"/>
          <p:cNvSpPr txBox="1"/>
          <p:nvPr/>
        </p:nvSpPr>
        <p:spPr>
          <a:xfrm>
            <a:off x="5508650" y="2998125"/>
            <a:ext cx="34188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highlight>
                  <a:schemeClr val="lt1"/>
                </a:highlight>
              </a:rPr>
              <a:t>{'Adidas': 0, 'Apple': 1, 'Bed Bath &amp; Beyond': 2, 'BlueStar': 3, 'Coca-Cola': 4, 'HarperCollins': 5, 'Home Depot': 6, 'IKEA': 7, 'Mitsubhisi': 8, 'Nestle': 9, 'Nike': 10, 'Penguin Books': 11, 'Pepsi': 12, 'Random House': 13, 'Samsung': 14, 'Sony': 15, 'Whirepool': 16, 'Zara': 17}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Model是用於分享﹑部署和管理機器學習模型的平台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使用者可以分享自己訓練的模型，提供他人使用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競賽結束後，最優秀的模型通常會在此處進行展示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kaggle也提供了一些部署模型的功能，讓使用者能夠將模型應用　　　　　　　　　　　　　於實際環境中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660" y="1566875"/>
            <a:ext cx="186563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"/>
          <p:cNvSpPr txBox="1"/>
          <p:nvPr>
            <p:ph type="title"/>
          </p:nvPr>
        </p:nvSpPr>
        <p:spPr>
          <a:xfrm>
            <a:off x="458400" y="505425"/>
            <a:ext cx="28815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/>
              <a:t>進一步探討兩種客戶群的購買喜好﹑回饋評分</a:t>
            </a:r>
            <a:endParaRPr sz="1800"/>
          </a:p>
        </p:txBody>
      </p:sp>
      <p:sp>
        <p:nvSpPr>
          <p:cNvPr id="682" name="Google Shape;682;p82"/>
          <p:cNvSpPr txBox="1"/>
          <p:nvPr>
            <p:ph type="title"/>
          </p:nvPr>
        </p:nvSpPr>
        <p:spPr>
          <a:xfrm>
            <a:off x="763675" y="2339850"/>
            <a:ext cx="2934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/>
              <a:t>產品類型</a:t>
            </a:r>
            <a:endParaRPr sz="1400"/>
          </a:p>
        </p:txBody>
      </p:sp>
      <p:pic>
        <p:nvPicPr>
          <p:cNvPr id="683" name="Google Shape;6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50" y="2820300"/>
            <a:ext cx="4935150" cy="2176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2"/>
          <p:cNvSpPr txBox="1"/>
          <p:nvPr/>
        </p:nvSpPr>
        <p:spPr>
          <a:xfrm>
            <a:off x="5353250" y="1344150"/>
            <a:ext cx="37140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{'Bathroom': 0, 'Bedding': 1, 'BlueStar AC': 2, "Children's": 3, 'Chocolate': 4, 'Coffee': 5, 'Decorations': 6, 'Dress': 7, 'Fiction': 8, 'Fridge': 9, 'Furniture': 10, 'Headphones': 11, 'Jacket': 12, 'Jeans': 13, 'Juice': 14, 'Kitchen': 15, 'Laptop': 16, 'Lighting': 17, 'Literature': 18,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'Mitsubishi 1.5 Ton 3 Star Split AC': 19, 'Non-Fiction': 20, 'Shirt': 21, 'Shoes': 22, 'Shorts': 23, 'Smartphone': 24, 'Snacks': 25, 'Soft Drink': 26, 'T-shirt': 27, 'Tablet': 28, 'Television': 29, 'Thriller': 30, 'Tools': 31, 'Water': 32}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3"/>
          <p:cNvSpPr txBox="1"/>
          <p:nvPr>
            <p:ph type="title"/>
          </p:nvPr>
        </p:nvSpPr>
        <p:spPr>
          <a:xfrm>
            <a:off x="458400" y="505425"/>
            <a:ext cx="2881500" cy="7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800"/>
              <a:t>進一步探討兩種客戶群的購買喜好﹑回饋評分</a:t>
            </a:r>
            <a:endParaRPr sz="1800"/>
          </a:p>
        </p:txBody>
      </p:sp>
      <p:sp>
        <p:nvSpPr>
          <p:cNvPr id="690" name="Google Shape;690;p83"/>
          <p:cNvSpPr txBox="1"/>
          <p:nvPr>
            <p:ph type="title"/>
          </p:nvPr>
        </p:nvSpPr>
        <p:spPr>
          <a:xfrm>
            <a:off x="5286488" y="1832950"/>
            <a:ext cx="29343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/>
              <a:t>回饋</a:t>
            </a:r>
            <a:endParaRPr sz="1400"/>
          </a:p>
        </p:txBody>
      </p:sp>
      <p:sp>
        <p:nvSpPr>
          <p:cNvPr id="691" name="Google Shape;691;p83"/>
          <p:cNvSpPr txBox="1"/>
          <p:nvPr>
            <p:ph type="title"/>
          </p:nvPr>
        </p:nvSpPr>
        <p:spPr>
          <a:xfrm>
            <a:off x="950113" y="1802800"/>
            <a:ext cx="2934300" cy="46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1400"/>
              <a:t>評分</a:t>
            </a:r>
            <a:endParaRPr sz="1400"/>
          </a:p>
        </p:txBody>
      </p:sp>
      <p:pic>
        <p:nvPicPr>
          <p:cNvPr id="692" name="Google Shape;6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425" y="2286325"/>
            <a:ext cx="3990425" cy="260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50" y="2266600"/>
            <a:ext cx="4044225" cy="26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3"/>
          <p:cNvSpPr txBox="1"/>
          <p:nvPr/>
        </p:nvSpPr>
        <p:spPr>
          <a:xfrm>
            <a:off x="5224700" y="1040775"/>
            <a:ext cx="305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50">
                <a:solidFill>
                  <a:schemeClr val="dk1"/>
                </a:solidFill>
              </a:rPr>
              <a:t>{'Average': 0, 'Bad': 1, 'Excellent': 2, 'Good': 3}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4"/>
          <p:cNvSpPr txBox="1"/>
          <p:nvPr>
            <p:ph idx="1" type="body"/>
          </p:nvPr>
        </p:nvSpPr>
        <p:spPr>
          <a:xfrm>
            <a:off x="311700" y="662700"/>
            <a:ext cx="8520600" cy="3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根據最後結果可以做的分析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制定營銷策略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zh-TW">
                <a:solidFill>
                  <a:schemeClr val="dk1"/>
                </a:solidFill>
              </a:rPr>
              <a:t>針對高價值客戶：提供專屬優惠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zh-TW">
                <a:solidFill>
                  <a:schemeClr val="dk1"/>
                </a:solidFill>
              </a:rPr>
              <a:t>針對低價值客戶：通過促銷活動提高客戶的購買頻率和消費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構建推薦系統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zh-TW">
                <a:solidFill>
                  <a:schemeClr val="dk1"/>
                </a:solidFill>
              </a:rPr>
              <a:t>根據客戶的購買偏好，構建推薦系統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構建預測模型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zh-TW">
                <a:solidFill>
                  <a:schemeClr val="dk1"/>
                </a:solidFill>
              </a:rPr>
              <a:t>流失預測：使用分類模型預測哪些客戶可能會流失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zh-TW">
                <a:solidFill>
                  <a:schemeClr val="dk1"/>
                </a:solidFill>
              </a:rPr>
              <a:t>回購預測：使用回歸模型預測客戶未來的購買金額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網頁教學ChatGPT</a:t>
            </a:r>
            <a:endParaRPr/>
          </a:p>
        </p:txBody>
      </p:sp>
      <p:sp>
        <p:nvSpPr>
          <p:cNvPr id="705" name="Google Shape;705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https://chatgpt.com/share/44f08f68-db3e-44b4-9dc0-89a4e030c8a3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Models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Model是用於分享﹑部署和管理機器學習模型的平台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使用者可以分享自己訓練的模型，提供他人使用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競賽結束後，最優秀的模型通常會在此處進行展示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kaggle也提供了一些部署模型的功能，讓使用者能夠將模型應用　　　　　　　　　　　　　於實際環境中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660" y="1566875"/>
            <a:ext cx="186563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324" y="1107425"/>
            <a:ext cx="6905374" cy="40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Code可以看到別人分享的程式碼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使用者可以分享或瀏覽別人的分析技術﹑建模和特徵工程等的過程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通過查看他人的程式碼，可以學習新的技術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7996" y="1558800"/>
            <a:ext cx="187430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